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4" r:id="rId3"/>
    <p:sldId id="265" r:id="rId4"/>
    <p:sldId id="266" r:id="rId5"/>
    <p:sldId id="257" r:id="rId6"/>
    <p:sldId id="261" r:id="rId7"/>
    <p:sldId id="259" r:id="rId8"/>
    <p:sldId id="262" r:id="rId9"/>
    <p:sldId id="260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02FAB-EA37-47E3-B9DD-8E87123EB3C7}" type="datetime1">
              <a:rPr smtClean="0"/>
              <a:pPr/>
              <a:t>10/31/2007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smtClean="0"/>
              <a:pPr/>
              <a:t>‹#›</a:t>
            </a:fld>
            <a:endParaRPr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21226911">
            <a:off x="4944943" y="3620297"/>
            <a:ext cx="3474720" cy="2307326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21226911">
            <a:off x="591446" y="3603822"/>
            <a:ext cx="3346642" cy="21833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smtClean="0"/>
              <a:pPr/>
              <a:t>10/31/2007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smtClean="0"/>
              <a:pPr/>
              <a:t>‹#›</a:t>
            </a:fld>
            <a:endParaRPr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smtClean="0"/>
              <a:pPr/>
              <a:t>‹#›</a:t>
            </a:fld>
            <a:endParaRPr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D23DF17E-C927-5949-B54C-5BB31E6BC9E8}" type="datetimeFigureOut">
              <a:rPr lang="en-US" smtClean="0"/>
              <a:t>10/28/09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34359E54-BC08-154E-8549-9A99F019D8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Rome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Allison, Emily, Shelby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Trade</a:t>
            </a:r>
          </a:p>
          <a:p>
            <a:pPr lvl="1"/>
            <a:r>
              <a:rPr lang="en-US" sz="2800" dirty="0" smtClean="0"/>
              <a:t>Art</a:t>
            </a:r>
          </a:p>
          <a:p>
            <a:pPr lvl="1"/>
            <a:r>
              <a:rPr lang="en-US" sz="2800" dirty="0" smtClean="0"/>
              <a:t>Grain</a:t>
            </a:r>
          </a:p>
          <a:p>
            <a:pPr lvl="1"/>
            <a:r>
              <a:rPr lang="en-US" sz="2800" dirty="0" smtClean="0"/>
              <a:t>Luxury Products</a:t>
            </a:r>
          </a:p>
          <a:p>
            <a:pPr lvl="1"/>
            <a:r>
              <a:rPr lang="en-US" sz="2800" dirty="0" smtClean="0"/>
              <a:t>Received spices and art from the East, in return traded animal skins, metals, and exotic animals.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State-level government</a:t>
            </a:r>
          </a:p>
          <a:p>
            <a:r>
              <a:rPr lang="en-US" dirty="0" smtClean="0"/>
              <a:t>High agricultural potential </a:t>
            </a:r>
          </a:p>
          <a:p>
            <a:r>
              <a:rPr lang="en-US" dirty="0" smtClean="0"/>
              <a:t>Environmental mosaic</a:t>
            </a:r>
          </a:p>
          <a:p>
            <a:r>
              <a:rPr lang="en-US" dirty="0" smtClean="0"/>
              <a:t>Power vacuum</a:t>
            </a:r>
          </a:p>
          <a:p>
            <a:r>
              <a:rPr lang="en-US" dirty="0" smtClean="0"/>
              <a:t>Antagonism among surrounding states</a:t>
            </a:r>
          </a:p>
          <a:p>
            <a:r>
              <a:rPr lang="en-US" dirty="0" smtClean="0"/>
              <a:t>Adequate military resources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C-D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953000"/>
          </a:xfrm>
        </p:spPr>
        <p:txBody>
          <a:bodyPr/>
          <a:lstStyle/>
          <a:p>
            <a:r>
              <a:rPr lang="en-US" sz="3200" dirty="0" smtClean="0"/>
              <a:t>Reason a state successfully builds an empire is ideology emphasizing identification with state, militarism, and conquest.</a:t>
            </a:r>
          </a:p>
          <a:p>
            <a:r>
              <a:rPr lang="en-US" sz="3200" dirty="0" smtClean="0"/>
              <a:t>Rewards:</a:t>
            </a:r>
          </a:p>
          <a:p>
            <a:pPr lvl="1"/>
            <a:r>
              <a:rPr lang="en-US" sz="2800" dirty="0" smtClean="0"/>
              <a:t>Economic</a:t>
            </a:r>
          </a:p>
          <a:p>
            <a:pPr lvl="1"/>
            <a:r>
              <a:rPr lang="en-US" sz="2800" dirty="0" smtClean="0"/>
              <a:t>Population increase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C-D Model, Fall of Empires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Reasons for collapse of empires:</a:t>
            </a:r>
          </a:p>
          <a:p>
            <a:pPr lvl="1"/>
            <a:r>
              <a:rPr lang="en-US" sz="2800" dirty="0" smtClean="0"/>
              <a:t>Ideology—conquest, expansion doesn’t stop</a:t>
            </a:r>
          </a:p>
          <a:p>
            <a:pPr lvl="1"/>
            <a:r>
              <a:rPr lang="en-US" sz="2800" dirty="0" smtClean="0"/>
              <a:t>Failure of expansion erodes faith in ideology</a:t>
            </a:r>
          </a:p>
          <a:p>
            <a:pPr lvl="1"/>
            <a:r>
              <a:rPr lang="en-US" sz="2800" dirty="0" smtClean="0"/>
              <a:t>Revolution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417638"/>
            <a:ext cx="8001000" cy="544036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Made up of </a:t>
            </a:r>
            <a:r>
              <a:rPr lang="en-US" u="sng" dirty="0" smtClean="0"/>
              <a:t>Senat</a:t>
            </a:r>
            <a:r>
              <a:rPr lang="en-US" u="sng" dirty="0" smtClean="0"/>
              <a:t>e </a:t>
            </a:r>
            <a:r>
              <a:rPr lang="en-US" dirty="0" smtClean="0"/>
              <a:t>and </a:t>
            </a:r>
            <a:r>
              <a:rPr lang="en-US" u="sng" dirty="0" smtClean="0"/>
              <a:t>Consuls</a:t>
            </a:r>
            <a:endParaRPr lang="en-US" u="sng" dirty="0" smtClean="0"/>
          </a:p>
          <a:p>
            <a:r>
              <a:rPr lang="en-US" dirty="0" smtClean="0"/>
              <a:t>Active citizenship	</a:t>
            </a:r>
          </a:p>
          <a:p>
            <a:pPr lvl="1"/>
            <a:r>
              <a:rPr lang="en-US" dirty="0" smtClean="0"/>
              <a:t>Military</a:t>
            </a:r>
          </a:p>
          <a:p>
            <a:pPr lvl="1"/>
            <a:r>
              <a:rPr lang="en-US" dirty="0" smtClean="0"/>
              <a:t>Ownership</a:t>
            </a:r>
          </a:p>
          <a:p>
            <a:r>
              <a:rPr lang="en-US" u="sng" dirty="0" smtClean="0"/>
              <a:t>Polis</a:t>
            </a:r>
            <a:r>
              <a:rPr lang="en-US" dirty="0" smtClean="0"/>
              <a:t>, part of everyday life.</a:t>
            </a:r>
          </a:p>
          <a:p>
            <a:r>
              <a:rPr lang="en-US" dirty="0" smtClean="0"/>
              <a:t>Before:</a:t>
            </a:r>
          </a:p>
          <a:p>
            <a:pPr lvl="1"/>
            <a:r>
              <a:rPr lang="en-US" u="sng" dirty="0" smtClean="0"/>
              <a:t>Consuls</a:t>
            </a:r>
            <a:r>
              <a:rPr lang="en-US" dirty="0" smtClean="0"/>
              <a:t> shared power, subjected to checks by nobles.</a:t>
            </a:r>
          </a:p>
          <a:p>
            <a:r>
              <a:rPr lang="en-US" dirty="0" smtClean="0"/>
              <a:t>After</a:t>
            </a:r>
          </a:p>
          <a:p>
            <a:pPr lvl="1"/>
            <a:r>
              <a:rPr lang="en-US" dirty="0" smtClean="0"/>
              <a:t>power was confided to dictators.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Political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905000"/>
            <a:ext cx="8001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Supported a religion</a:t>
            </a:r>
          </a:p>
          <a:p>
            <a:pPr lvl="1"/>
            <a:r>
              <a:rPr lang="en-US" sz="2400" dirty="0" smtClean="0"/>
              <a:t>Public ceremonies</a:t>
            </a:r>
          </a:p>
          <a:p>
            <a:r>
              <a:rPr lang="en-US" sz="2800" dirty="0" smtClean="0"/>
              <a:t>Laws</a:t>
            </a:r>
            <a:r>
              <a:rPr lang="en-US" dirty="0" smtClean="0"/>
              <a:t> </a:t>
            </a:r>
          </a:p>
          <a:p>
            <a:pPr lvl="1"/>
            <a:r>
              <a:rPr lang="en-US" sz="2400" dirty="0" smtClean="0"/>
              <a:t>One thing that held territories together</a:t>
            </a:r>
          </a:p>
          <a:p>
            <a:pPr lvl="1"/>
            <a:r>
              <a:rPr lang="en-US" sz="2400" dirty="0" smtClean="0"/>
              <a:t>Regulated social life.</a:t>
            </a:r>
          </a:p>
          <a:p>
            <a:pPr lvl="2"/>
            <a:r>
              <a:rPr lang="en-US" dirty="0" smtClean="0"/>
              <a:t>Citizenship</a:t>
            </a:r>
          </a:p>
          <a:p>
            <a:pPr lvl="1"/>
            <a:r>
              <a:rPr lang="en-US" sz="2400" dirty="0" smtClean="0"/>
              <a:t>Intended restrain upper-class to subject themselves to common principles.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Philosophers: </a:t>
            </a:r>
            <a:r>
              <a:rPr lang="en-US" sz="2800" u="sng" dirty="0" smtClean="0"/>
              <a:t>Aristotle, Plato, Socrates</a:t>
            </a:r>
          </a:p>
          <a:p>
            <a:r>
              <a:rPr lang="en-US" sz="2800" dirty="0" smtClean="0"/>
              <a:t>Exports</a:t>
            </a:r>
          </a:p>
          <a:p>
            <a:pPr lvl="1"/>
            <a:r>
              <a:rPr lang="en-US" sz="2400" dirty="0" smtClean="0"/>
              <a:t>Building patterns, wine, olive oil.</a:t>
            </a:r>
          </a:p>
          <a:p>
            <a:r>
              <a:rPr lang="en-US" sz="2800" dirty="0" smtClean="0"/>
              <a:t>Discovered cement</a:t>
            </a:r>
          </a:p>
          <a:p>
            <a:pPr lvl="1"/>
            <a:r>
              <a:rPr lang="en-US" sz="2400" dirty="0" smtClean="0"/>
              <a:t>Roads, sewers, aqueducts, etc.</a:t>
            </a:r>
          </a:p>
          <a:p>
            <a:pPr lvl="1"/>
            <a:r>
              <a:rPr lang="en-US" sz="2400" dirty="0" smtClean="0"/>
              <a:t>Public baths, amphitheaters, walls, etc.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Religion</a:t>
            </a:r>
          </a:p>
          <a:p>
            <a:pPr lvl="1"/>
            <a:r>
              <a:rPr lang="en-US" sz="2595" dirty="0" smtClean="0"/>
              <a:t>Father god, Jupiter.</a:t>
            </a:r>
          </a:p>
          <a:p>
            <a:pPr lvl="1"/>
            <a:r>
              <a:rPr lang="en-US" sz="2595" dirty="0" smtClean="0"/>
              <a:t>Other gods for everyday passages.</a:t>
            </a:r>
          </a:p>
          <a:p>
            <a:pPr lvl="1"/>
            <a:r>
              <a:rPr lang="en-US" sz="2595" dirty="0" smtClean="0"/>
              <a:t>Lack of passion, turned off people, especially during chaos and distress.</a:t>
            </a:r>
            <a:endParaRPr lang="en-US" sz="2595" dirty="0" smtClean="0"/>
          </a:p>
          <a:p>
            <a:r>
              <a:rPr lang="en-US" sz="2800" dirty="0" smtClean="0"/>
              <a:t>Literature</a:t>
            </a:r>
          </a:p>
          <a:p>
            <a:pPr lvl="1"/>
            <a:r>
              <a:rPr lang="en-US" sz="2400" u="sng" dirty="0" smtClean="0"/>
              <a:t>Sophocles</a:t>
            </a:r>
          </a:p>
          <a:p>
            <a:pPr lvl="1"/>
            <a:r>
              <a:rPr lang="en-US" sz="2400" dirty="0" smtClean="0"/>
              <a:t>Homer</a:t>
            </a:r>
          </a:p>
          <a:p>
            <a:pPr lvl="2"/>
            <a:r>
              <a:rPr lang="en-US" dirty="0" smtClean="0"/>
              <a:t>Iliad and Odyssey.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800" u="sng" dirty="0" smtClean="0"/>
              <a:t>Commercial Farming</a:t>
            </a:r>
          </a:p>
          <a:p>
            <a:pPr lvl="1"/>
            <a:r>
              <a:rPr lang="en-US" sz="2900" dirty="0" smtClean="0"/>
              <a:t>South</a:t>
            </a:r>
          </a:p>
          <a:p>
            <a:pPr lvl="1"/>
            <a:r>
              <a:rPr lang="en-US" sz="2900" dirty="0" smtClean="0"/>
              <a:t>Led to soil depletion </a:t>
            </a:r>
          </a:p>
          <a:p>
            <a:r>
              <a:rPr lang="en-US" sz="3700" dirty="0" smtClean="0"/>
              <a:t>Pottery</a:t>
            </a:r>
          </a:p>
          <a:p>
            <a:pPr lvl="1"/>
            <a:r>
              <a:rPr lang="en-US" sz="2900" dirty="0" smtClean="0"/>
              <a:t>Used to transport wine.</a:t>
            </a:r>
            <a:endParaRPr lang="en-US" sz="29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57</TotalTime>
  <Words>265</Words>
  <Application>Microsoft Macintosh PowerPoint</Application>
  <PresentationFormat>On-screen Show (4:3)</PresentationFormat>
  <Paragraphs>67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Travelogue</vt:lpstr>
      <vt:lpstr>Rome </vt:lpstr>
      <vt:lpstr>C-D Model</vt:lpstr>
      <vt:lpstr>C-D Model</vt:lpstr>
      <vt:lpstr>C-D Model, Fall of Empires</vt:lpstr>
      <vt:lpstr>Political </vt:lpstr>
      <vt:lpstr>Political</vt:lpstr>
      <vt:lpstr>Social</vt:lpstr>
      <vt:lpstr>Social</vt:lpstr>
      <vt:lpstr>Economic</vt:lpstr>
      <vt:lpstr>Economic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Rome </dc:title>
  <dc:creator>Gail Roberts</dc:creator>
  <cp:lastModifiedBy>Gail Roberts</cp:lastModifiedBy>
  <cp:revision>39</cp:revision>
  <dcterms:created xsi:type="dcterms:W3CDTF">2009-10-28T21:11:59Z</dcterms:created>
  <dcterms:modified xsi:type="dcterms:W3CDTF">2009-10-28T22:09:58Z</dcterms:modified>
</cp:coreProperties>
</file>